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81" r:id="rId2"/>
    <p:sldId id="280" r:id="rId3"/>
    <p:sldId id="287" r:id="rId4"/>
    <p:sldId id="286" r:id="rId5"/>
    <p:sldId id="288" r:id="rId6"/>
    <p:sldId id="289" r:id="rId7"/>
    <p:sldId id="283" r:id="rId8"/>
    <p:sldId id="291" r:id="rId9"/>
    <p:sldId id="290" r:id="rId10"/>
    <p:sldId id="282" r:id="rId11"/>
    <p:sldId id="285" r:id="rId12"/>
    <p:sldId id="284" r:id="rId13"/>
    <p:sldId id="292" r:id="rId14"/>
    <p:sldId id="279" r:id="rId15"/>
    <p:sldId id="294" r:id="rId16"/>
    <p:sldId id="293" r:id="rId17"/>
    <p:sldId id="297" r:id="rId18"/>
    <p:sldId id="256" r:id="rId19"/>
    <p:sldId id="259" r:id="rId20"/>
    <p:sldId id="260" r:id="rId21"/>
    <p:sldId id="261" r:id="rId22"/>
    <p:sldId id="299" r:id="rId23"/>
    <p:sldId id="262" r:id="rId24"/>
    <p:sldId id="263" r:id="rId25"/>
    <p:sldId id="264" r:id="rId26"/>
    <p:sldId id="265" r:id="rId27"/>
    <p:sldId id="277" r:id="rId28"/>
    <p:sldId id="300" r:id="rId29"/>
    <p:sldId id="302" r:id="rId30"/>
    <p:sldId id="301" r:id="rId31"/>
    <p:sldId id="304" r:id="rId32"/>
    <p:sldId id="303" r:id="rId33"/>
    <p:sldId id="267" r:id="rId34"/>
    <p:sldId id="266" r:id="rId35"/>
    <p:sldId id="268" r:id="rId36"/>
    <p:sldId id="269" r:id="rId37"/>
    <p:sldId id="270" r:id="rId38"/>
    <p:sldId id="271" r:id="rId39"/>
    <p:sldId id="298" r:id="rId40"/>
    <p:sldId id="272" r:id="rId41"/>
    <p:sldId id="274" r:id="rId42"/>
    <p:sldId id="273" r:id="rId43"/>
    <p:sldId id="276" r:id="rId44"/>
    <p:sldId id="278" r:id="rId45"/>
    <p:sldId id="296" r:id="rId46"/>
    <p:sldId id="2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 autoAdjust="0"/>
    <p:restoredTop sz="94637" autoAdjust="0"/>
  </p:normalViewPr>
  <p:slideViewPr>
    <p:cSldViewPr snapToGrid="0">
      <p:cViewPr varScale="1">
        <p:scale>
          <a:sx n="115" d="100"/>
          <a:sy n="115" d="100"/>
        </p:scale>
        <p:origin x="2414" y="67"/>
      </p:cViewPr>
      <p:guideLst/>
    </p:cSldViewPr>
  </p:slideViewPr>
  <p:outlineViewPr>
    <p:cViewPr>
      <p:scale>
        <a:sx n="33" d="100"/>
        <a:sy n="33" d="100"/>
      </p:scale>
      <p:origin x="0" y="-32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9F7D9-9799-406E-B43C-14A792CD1900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F3313-CAFA-441B-8F0C-9AB6085D1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287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DAFC7F-5EE6-4755-BBBD-FF3C78A71B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843D2-C3F2-4887-8301-B15A078E701B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483F2057-130A-4E64-AFE4-02F72B25F0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3225" y="695325"/>
            <a:ext cx="6178550" cy="34766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EA729318-79E2-458B-847B-984B41A08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98500" y="4403725"/>
            <a:ext cx="5588000" cy="41719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2885" tIns="46442" rIns="92885" bIns="46442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6740-B649-4326-BB27-7C0A79783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E6A7F-4F7D-4195-9747-4ADE14877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47941-E716-4632-8D2E-56726ED8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948A7-9257-4111-A863-AE82A256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69857-FAB8-44E6-84DF-C890C296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8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0BFB-A562-4D16-A2B5-F03B381F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1C83F-A363-42A3-A096-3E7E21EF5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9F406-D028-4D9A-A95E-2ECC97D7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C8592-70DC-48D2-A11D-D14200B4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1015B-8345-4A9C-8DE6-E61A5D8C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7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A42A8D-E873-4E9B-8572-207D7DB8C2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90FEAC-CE34-4C4A-977C-7973ED412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C7905-71E5-4DC5-85A2-CBEC0EF9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557AE-CF9B-49AE-B56D-724B0610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6F890-8C95-4552-A669-DB3D8247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6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C2E8-E8D6-464F-B46F-207859B1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7829B-3790-4B0A-A845-51DA79954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19FA4-BEE1-4357-9AD2-6C2528C4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9E151-BAEB-48CA-8D4D-91A03CAE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60B7-640A-446B-A3C2-DE3FA2DE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51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5C49-A10A-425C-8E3D-E015C520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60CA-750D-49CE-97D4-7CA70CBA7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DC6A6-9B6B-4EE0-B467-BAD3C2C3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7E472-B174-4F9A-9C74-575F5BED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3385A-27E4-44EA-91D3-2BB7C2BF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33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4AED-5FD1-48CB-A668-95C0125E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431C-6BAC-4973-97D5-D21607CA5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85493-4CAD-479C-A1F2-73CFF3E31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E655-3516-4AB6-B580-1A03E099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19884-F408-4E2F-94BA-596B936B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F2BF5-3574-4267-9C1F-6E084870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64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A8E9-71FD-46D6-88D9-C5AF255F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BEACC-CDCF-4864-AA9D-DAD1E4460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D4B7F-AD85-499C-A2FE-F38D9F39B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DCC3-CA0D-4BF8-AE48-3F8FCCC8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40107-AA5D-458D-8AE7-53824901B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21F85A-A36F-45F7-BE5A-FEB5B662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1C833-F06C-4377-B38D-9EF5EBEF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179A00-758E-471B-9C25-F6865E52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48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7C89-4C0C-46C7-8156-4D800725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40C7D-DD6F-4F0F-BFE2-32B17FF9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AE4FA-548C-4693-8640-E9D4ACD3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6A86-9E67-4108-B72B-F7FB380B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11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6BEAF-8832-460D-B0E6-8633F943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5CB9A-E9B0-4916-9674-A6955B5B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6FED3-38AD-4F34-BE47-C4D05D95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10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5786-7A87-4796-87A1-8EC2E3CE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9BD5F-0771-44B4-B44D-1F2D5B95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7EA19-EEE4-4015-843F-715D74FB3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D9B12-7BD9-4C13-B31F-FC17EF75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65B6A-CC1E-4C65-836E-6B7D0378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36B96-63A9-4D61-933F-C645F436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717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5B72-D676-401A-82F7-48E586E7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30EC5-4C4D-43D6-ADAF-C327E12E1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DD688-A59E-4741-B650-7BDEC8029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46BCA-0277-4171-80BA-87579511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B39D9-6D3F-438E-99F6-B6B4297C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B1D6D-23D0-4E33-8E0F-25A190C0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68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E3D54-2832-4A2E-BCB0-151D58B8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9BB15-B1EA-4808-B322-4CEFE1A0A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3EE4-B6A4-41C7-B952-AA544F228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56439-9B03-425D-8436-A3F2B2E66492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2732F-61B7-415C-824A-1AC690263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EA8E1-DCFA-4BCA-903E-A59A8C3F6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BEE78-2989-4306-9571-CE643D74E1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28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i/journal/v12/n10/abs/ni.2117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nbi.ac.uk/jic-scientific-computing-training/chipseq-course" TargetMode="External"/><Relationship Id="rId2" Type="http://schemas.openxmlformats.org/officeDocument/2006/relationships/hyperlink" Target="http://docs.scicomp.jic.ac.uk/chipseq-course_book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rsat.sb-roscoff.fr/RSAT_home.cg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lare.Stevenson@jic.ac.uk" TargetMode="Externa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A484-D727-4354-9FEF-5FE156A4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FF0000"/>
                </a:solidFill>
              </a:rPr>
              <a:t>ChIP-Seq</a:t>
            </a:r>
            <a:r>
              <a:rPr lang="en-GB" b="1" dirty="0">
                <a:solidFill>
                  <a:srgbClr val="FF0000"/>
                </a:solidFill>
              </a:rPr>
              <a:t> Analysis - A Hands on Introduction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FD9D4-B60E-460B-B1DA-9A6B886FB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44" y="4244222"/>
            <a:ext cx="7303604" cy="2115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Jitender Cheema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Computational and System Biology</a:t>
            </a:r>
          </a:p>
          <a:p>
            <a:pPr marL="0" indent="0" algn="ctr">
              <a:buNone/>
            </a:pPr>
            <a:r>
              <a:rPr lang="en-GB" dirty="0"/>
              <a:t>Room 2.26 Bateson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C3941-FB37-444D-8C45-20D82D471BBD}"/>
              </a:ext>
            </a:extLst>
          </p:cNvPr>
          <p:cNvSpPr txBox="1"/>
          <p:nvPr/>
        </p:nvSpPr>
        <p:spPr>
          <a:xfrm>
            <a:off x="3086100" y="3032086"/>
            <a:ext cx="569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06  Feb, 2020</a:t>
            </a:r>
          </a:p>
        </p:txBody>
      </p:sp>
    </p:spTree>
    <p:extLst>
      <p:ext uri="{BB962C8B-B14F-4D97-AF65-F5344CB8AC3E}">
        <p14:creationId xmlns:p14="http://schemas.microsoft.com/office/powerpoint/2010/main" val="201664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CF412D-781A-4DD4-97D6-567DAB6F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3" y="365760"/>
            <a:ext cx="4425211" cy="6126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EBD418-EF5E-4AA2-97D9-6C514CC111B1}"/>
              </a:ext>
            </a:extLst>
          </p:cNvPr>
          <p:cNvSpPr txBox="1"/>
          <p:nvPr/>
        </p:nvSpPr>
        <p:spPr>
          <a:xfrm>
            <a:off x="5034514" y="6248400"/>
            <a:ext cx="416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 tooltip="ChIP-Seq: technical considerations for obtaining high-quality data (Kidder et al, 2011)"/>
              </a:rPr>
              <a:t>(Kidder et al, 2011)</a:t>
            </a:r>
            <a:r>
              <a:rPr lang="en-GB" dirty="0"/>
              <a:t> Nature Immunology</a:t>
            </a:r>
          </a:p>
        </p:txBody>
      </p:sp>
    </p:spTree>
    <p:extLst>
      <p:ext uri="{BB962C8B-B14F-4D97-AF65-F5344CB8AC3E}">
        <p14:creationId xmlns:p14="http://schemas.microsoft.com/office/powerpoint/2010/main" val="388116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7BCC1D-7357-4189-A67C-5B1887EA3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30" y="155147"/>
            <a:ext cx="9186630" cy="6547706"/>
          </a:xfrm>
        </p:spPr>
      </p:pic>
    </p:spTree>
    <p:extLst>
      <p:ext uri="{BB962C8B-B14F-4D97-AF65-F5344CB8AC3E}">
        <p14:creationId xmlns:p14="http://schemas.microsoft.com/office/powerpoint/2010/main" val="38904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5937D-68BD-4BCC-9F19-F7781CD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833" y="451714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Step by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FD3BE-723D-4EAE-8A25-F91F05B6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40" y="0"/>
            <a:ext cx="2017780" cy="66703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F0753-4870-486C-9EDB-10928CA45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04" y="1888435"/>
            <a:ext cx="5041063" cy="4006338"/>
          </a:xfrm>
        </p:spPr>
        <p:txBody>
          <a:bodyPr>
            <a:normAutofit/>
          </a:bodyPr>
          <a:lstStyle/>
          <a:p>
            <a:r>
              <a:rPr lang="en-GB" sz="2000" dirty="0"/>
              <a:t>“biological question”</a:t>
            </a:r>
          </a:p>
          <a:p>
            <a:r>
              <a:rPr lang="en-GB" sz="2000" dirty="0"/>
              <a:t>Pipeline will vary </a:t>
            </a:r>
          </a:p>
          <a:p>
            <a:r>
              <a:rPr lang="en-GB" sz="2000" dirty="0"/>
              <a:t>Reads to Peak</a:t>
            </a:r>
          </a:p>
        </p:txBody>
      </p:sp>
    </p:spTree>
    <p:extLst>
      <p:ext uri="{BB962C8B-B14F-4D97-AF65-F5344CB8AC3E}">
        <p14:creationId xmlns:p14="http://schemas.microsoft.com/office/powerpoint/2010/main" val="412872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1483-8D65-4AA7-8C14-694F8AEC4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Raw data … the story begins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065CB9-E5BC-4DD2-A591-6869048A9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374" y="1938161"/>
            <a:ext cx="6329303" cy="24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04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8214-A41F-44C7-9CCC-7DE757A9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63" y="180881"/>
            <a:ext cx="10515600" cy="1325563"/>
          </a:xfrm>
        </p:spPr>
        <p:txBody>
          <a:bodyPr/>
          <a:lstStyle/>
          <a:p>
            <a:r>
              <a:rPr lang="en-GB" dirty="0"/>
              <a:t>Starting material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D8B617-BE7F-4CC3-BD80-03AFD965A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68" y="1313834"/>
            <a:ext cx="8957566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989B29-AAE4-4840-9553-2C9F3489A8EB}"/>
              </a:ext>
            </a:extLst>
          </p:cNvPr>
          <p:cNvSpPr txBox="1"/>
          <p:nvPr/>
        </p:nvSpPr>
        <p:spPr>
          <a:xfrm>
            <a:off x="9175887" y="629281"/>
            <a:ext cx="29274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Genome wide analysis's </a:t>
            </a:r>
            <a:r>
              <a:rPr lang="en-GB" b="1" dirty="0"/>
              <a:t>FNR and sigma70 in E.coli under aerobic and anaerobic growth </a:t>
            </a:r>
          </a:p>
          <a:p>
            <a:endParaRPr lang="en-GB" b="1" dirty="0"/>
          </a:p>
          <a:p>
            <a:r>
              <a:rPr lang="en-GB" b="1" dirty="0"/>
              <a:t>FNR IP </a:t>
            </a:r>
            <a:r>
              <a:rPr lang="en-GB" b="1" dirty="0" err="1"/>
              <a:t>ChIP-seq</a:t>
            </a:r>
            <a:r>
              <a:rPr lang="en-GB" b="1" dirty="0"/>
              <a:t> Anaerobic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94156-8A73-4E01-80B5-0E2AE88B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294" y="3576979"/>
            <a:ext cx="4192057" cy="31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52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37A-4390-4622-A51D-E5E3E127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Shall we see Hands 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62D6EE-EA32-4964-BCED-D9D476994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857" y="4933840"/>
            <a:ext cx="6999071" cy="1610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41412-5A1D-45B5-9119-9694BE12652C}"/>
              </a:ext>
            </a:extLst>
          </p:cNvPr>
          <p:cNvSpPr txBox="1"/>
          <p:nvPr/>
        </p:nvSpPr>
        <p:spPr>
          <a:xfrm>
            <a:off x="615450" y="1855855"/>
            <a:ext cx="591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have already downloaded for you using the Following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DF0C6-5F92-45AF-BFA3-66D8B798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74" y="696127"/>
            <a:ext cx="6237860" cy="504303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9B1E1ED-1286-49A1-B604-B35C21AC7E5B}"/>
              </a:ext>
            </a:extLst>
          </p:cNvPr>
          <p:cNvSpPr/>
          <p:nvPr/>
        </p:nvSpPr>
        <p:spPr>
          <a:xfrm>
            <a:off x="4500824" y="2011233"/>
            <a:ext cx="3070746" cy="593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treatment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56A8350-A356-485C-9E69-9E34EA0F40AE}"/>
              </a:ext>
            </a:extLst>
          </p:cNvPr>
          <p:cNvSpPr/>
          <p:nvPr/>
        </p:nvSpPr>
        <p:spPr>
          <a:xfrm>
            <a:off x="4603182" y="2342235"/>
            <a:ext cx="3070746" cy="593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12942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2F407F-FA0A-4FB4-87E8-B7F2C6A8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10" y="357271"/>
            <a:ext cx="7702327" cy="5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2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78AF-4A4D-4CD7-9D9B-9F1FA8B8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Exercise:  Explore </a:t>
            </a:r>
            <a:r>
              <a:rPr lang="en-GB" dirty="0" err="1"/>
              <a:t>Fastq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51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69308-5502-4C36-978C-C13FB931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5" y="882999"/>
            <a:ext cx="7601861" cy="5092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7F41EC-B1F4-42E9-A65C-B48BCC9482FA}"/>
              </a:ext>
            </a:extLst>
          </p:cNvPr>
          <p:cNvSpPr txBox="1"/>
          <p:nvPr/>
        </p:nvSpPr>
        <p:spPr>
          <a:xfrm>
            <a:off x="736275" y="211540"/>
            <a:ext cx="4272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Quality Control</a:t>
            </a:r>
          </a:p>
        </p:txBody>
      </p:sp>
    </p:spTree>
    <p:extLst>
      <p:ext uri="{BB962C8B-B14F-4D97-AF65-F5344CB8AC3E}">
        <p14:creationId xmlns:p14="http://schemas.microsoft.com/office/powerpoint/2010/main" val="78221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C9F235-5711-4986-8054-3A929318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60" y="279779"/>
            <a:ext cx="6539329" cy="55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9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8D3E8-9857-425D-8E62-53EA4BC6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98" y="28726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Course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3BE70-E3B4-4566-A073-6A2A42E04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62" y="1354289"/>
            <a:ext cx="11650867" cy="25284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Course handbook</a:t>
            </a:r>
          </a:p>
          <a:p>
            <a:pPr marL="0" indent="0">
              <a:buNone/>
            </a:pPr>
            <a:r>
              <a:rPr lang="en-GB" dirty="0"/>
              <a:t> </a:t>
            </a:r>
            <a:r>
              <a:rPr lang="en-GB" u="sng" dirty="0">
                <a:hlinkClick r:id="rId2"/>
              </a:rPr>
              <a:t>http://docs.scicomp.jic.ac.uk/chipseq-course_book/index.html</a:t>
            </a:r>
            <a:endParaRPr lang="en-GB" dirty="0"/>
          </a:p>
          <a:p>
            <a:pPr marL="0" indent="0" algn="ctr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http://www.biologie.ens.fr/~mthomas/other/chip-seq-training </a:t>
            </a:r>
          </a:p>
          <a:p>
            <a:pPr marL="0" indent="0" algn="ctr">
              <a:buNone/>
            </a:pPr>
            <a:r>
              <a:rPr lang="en-GB" sz="900" dirty="0"/>
              <a:t>Repo:</a:t>
            </a:r>
          </a:p>
          <a:p>
            <a:pPr marL="0" indent="0" algn="ctr">
              <a:buNone/>
            </a:pPr>
            <a:r>
              <a:rPr lang="en-GB" sz="1200" u="sng" dirty="0">
                <a:hlinkClick r:id="rId3"/>
              </a:rPr>
              <a:t>https://git.nbi.ac.uk/jic-scientific-computing-training/chipseq-course</a:t>
            </a:r>
            <a:endParaRPr lang="en-GB" sz="1200" dirty="0"/>
          </a:p>
          <a:p>
            <a:pPr marL="0" indent="0">
              <a:buNone/>
            </a:pPr>
            <a:endParaRPr lang="en-GB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D8D6D-9AFD-4E0F-86FD-BC8DF29CA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58" y="3882788"/>
            <a:ext cx="10281314" cy="2128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C93C3-0542-4DB4-80F3-790A3E98EF75}"/>
              </a:ext>
            </a:extLst>
          </p:cNvPr>
          <p:cNvSpPr txBox="1"/>
          <p:nvPr/>
        </p:nvSpPr>
        <p:spPr>
          <a:xfrm>
            <a:off x="4196687" y="3596185"/>
            <a:ext cx="61414" cy="79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740D3-4D82-48B0-BBDB-492BCFA7965A}"/>
              </a:ext>
            </a:extLst>
          </p:cNvPr>
          <p:cNvSpPr txBox="1"/>
          <p:nvPr/>
        </p:nvSpPr>
        <p:spPr>
          <a:xfrm>
            <a:off x="490330" y="6180761"/>
            <a:ext cx="1143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https://www.ebi.ac.uk/training/online/course/ebi-next-generation-sequencing-practical-course/chip-seq-analysis/chip-seq-practical</a:t>
            </a:r>
          </a:p>
        </p:txBody>
      </p:sp>
    </p:spTree>
    <p:extLst>
      <p:ext uri="{BB962C8B-B14F-4D97-AF65-F5344CB8AC3E}">
        <p14:creationId xmlns:p14="http://schemas.microsoft.com/office/powerpoint/2010/main" val="2299619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6709D8-9677-4472-8143-1256F100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60" y="539087"/>
            <a:ext cx="6676030" cy="608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7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2181-38B4-4CCF-8275-629C2FF0F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Quality Check </a:t>
            </a:r>
            <a:r>
              <a:rPr lang="en-GB" dirty="0" err="1"/>
              <a:t>FastQC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E2B52D-C751-4F8F-9569-279D1194D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8606" y="1825625"/>
            <a:ext cx="68547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6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7BC2-1709-486F-B134-90C3DD43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6C932E-7393-42BA-ACB2-4B8EC9B17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320" y="1690688"/>
            <a:ext cx="64961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2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5902-4410-4CED-969F-E1E405EA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Bowtie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DE9B1-DC0A-4D54-B03C-FC4F2251F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0" y="2827337"/>
            <a:ext cx="14191864" cy="12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6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7C15-EF7F-492B-AD81-8D077B01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2BE44-DC4D-4E4F-BFC3-F092E156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634097"/>
            <a:ext cx="12192000" cy="45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207A4-B2CA-43A9-B981-AF32CFF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many mapped in treatment ? Which format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74FF8-55B9-4E01-BA6A-6D58BEC0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995253"/>
            <a:ext cx="11515134" cy="37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74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7E53-F025-47E2-98E5-07D3774D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the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9C207-C590-44B5-A0DB-0BD84975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6" y="1745868"/>
            <a:ext cx="11731208" cy="18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12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7DF8A-5067-456A-A82C-A0916FA4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6394"/>
            <a:ext cx="9352344" cy="840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C926E-9759-4FDC-86B9-AD9D38C6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Simultaneously map both sample </a:t>
            </a:r>
          </a:p>
        </p:txBody>
      </p:sp>
    </p:spTree>
    <p:extLst>
      <p:ext uri="{BB962C8B-B14F-4D97-AF65-F5344CB8AC3E}">
        <p14:creationId xmlns:p14="http://schemas.microsoft.com/office/powerpoint/2010/main" val="3609105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1014-A4D6-4442-A3BA-E31C4582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Peak Finding using MACS [ Zhang et 2008 genome Biology]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182D29-4309-45AB-AD31-8BEDF5CAE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083" y="1784682"/>
            <a:ext cx="69510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9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6E5EEDDA-D66B-4B44-ABAC-1393810A61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38400" y="228600"/>
            <a:ext cx="7162800" cy="457200"/>
          </a:xfrm>
        </p:spPr>
        <p:txBody>
          <a:bodyPr>
            <a:normAutofit fontScale="90000"/>
          </a:bodyPr>
          <a:lstStyle/>
          <a:p>
            <a:r>
              <a:rPr lang="en-US" altLang="en-US" sz="3600" b="1" dirty="0"/>
              <a:t>How do peak-finders locate binding sites?</a:t>
            </a:r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2AC01BEA-C1BD-4F72-9B10-5BA0152BC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43600" y="6172200"/>
            <a:ext cx="4267200" cy="533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sz="1000" dirty="0"/>
              <a:t>Adapted from slide set by: Stuart M. Brown, Ph.D., Center for Health Informatics &amp; Bioinformatics, NYU School of Medicine &amp; from  Jothi, et al. Genome-wide identification of in vivo protein–DNA binding sites from </a:t>
            </a:r>
            <a:r>
              <a:rPr lang="en-US" altLang="en-US" sz="1000" dirty="0" err="1"/>
              <a:t>ChIP</a:t>
            </a:r>
            <a:r>
              <a:rPr lang="en-US" altLang="en-US" sz="1000" dirty="0"/>
              <a:t>-Seq data. NAR (2008), 36: 5221-31</a:t>
            </a:r>
          </a:p>
        </p:txBody>
      </p:sp>
      <p:pic>
        <p:nvPicPr>
          <p:cNvPr id="50180" name="Picture 3">
            <a:extLst>
              <a:ext uri="{FF2B5EF4-FFF2-40B4-BE49-F238E27FC236}">
                <a16:creationId xmlns:a16="http://schemas.microsoft.com/office/drawing/2014/main" id="{F18761E0-7EFC-4354-9036-952BB3118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7"/>
          <a:stretch>
            <a:fillRect/>
          </a:stretch>
        </p:blipFill>
        <p:spPr bwMode="auto">
          <a:xfrm>
            <a:off x="5334000" y="990600"/>
            <a:ext cx="5029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 Box 3">
            <a:extLst>
              <a:ext uri="{FF2B5EF4-FFF2-40B4-BE49-F238E27FC236}">
                <a16:creationId xmlns:a16="http://schemas.microsoft.com/office/drawing/2014/main" id="{2452FAEF-E861-4FA6-B86B-A471E6767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1206691"/>
            <a:ext cx="388620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en-US" dirty="0"/>
              <a:t>Fragments are of a range of sizes &amp; contain the TF binding site at a (mostly) random position within them.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Reads are read (randomly) from left or right edges (sense or antisense) of fragments.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Thus peak for sense tags will be 1/2 the fragment length upstream…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Binding site position = mid-way between sense tag peak &amp; antisense tag peak.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To get binding site peak, shift sense downstream by ½ </a:t>
            </a:r>
            <a:r>
              <a:rPr lang="en-US" altLang="en-US" dirty="0" err="1"/>
              <a:t>fragsize</a:t>
            </a:r>
            <a:r>
              <a:rPr lang="en-US" altLang="en-US" dirty="0"/>
              <a:t> &amp; antisense upstream by ½ </a:t>
            </a:r>
            <a:r>
              <a:rPr lang="en-US" altLang="en-US" dirty="0" err="1"/>
              <a:t>fragsize</a:t>
            </a:r>
            <a:r>
              <a:rPr lang="en-US" altLang="en-US" dirty="0"/>
              <a:t>.</a:t>
            </a:r>
            <a:endParaRPr lang="en-US" altLang="en-US" sz="2000" dirty="0"/>
          </a:p>
        </p:txBody>
      </p:sp>
      <p:sp>
        <p:nvSpPr>
          <p:cNvPr id="74756" name="Freeform 4">
            <a:extLst>
              <a:ext uri="{FF2B5EF4-FFF2-40B4-BE49-F238E27FC236}">
                <a16:creationId xmlns:a16="http://schemas.microsoft.com/office/drawing/2014/main" id="{6719A3FA-724B-4C0C-97AC-CE10B575AED3}"/>
              </a:ext>
            </a:extLst>
          </p:cNvPr>
          <p:cNvSpPr>
            <a:spLocks/>
          </p:cNvSpPr>
          <p:nvPr/>
        </p:nvSpPr>
        <p:spPr bwMode="auto">
          <a:xfrm>
            <a:off x="7010400" y="5486400"/>
            <a:ext cx="1981200" cy="533400"/>
          </a:xfrm>
          <a:custGeom>
            <a:avLst/>
            <a:gdLst>
              <a:gd name="T0" fmla="*/ 0 w 1248"/>
              <a:gd name="T1" fmla="*/ 288 h 336"/>
              <a:gd name="T2" fmla="*/ 288 w 1248"/>
              <a:gd name="T3" fmla="*/ 288 h 336"/>
              <a:gd name="T4" fmla="*/ 336 w 1248"/>
              <a:gd name="T5" fmla="*/ 288 h 336"/>
              <a:gd name="T6" fmla="*/ 576 w 1248"/>
              <a:gd name="T7" fmla="*/ 0 h 336"/>
              <a:gd name="T8" fmla="*/ 912 w 1248"/>
              <a:gd name="T9" fmla="*/ 288 h 336"/>
              <a:gd name="T10" fmla="*/ 1104 w 1248"/>
              <a:gd name="T11" fmla="*/ 288 h 336"/>
              <a:gd name="T12" fmla="*/ 1248 w 1248"/>
              <a:gd name="T13" fmla="*/ 28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8" h="336">
                <a:moveTo>
                  <a:pt x="0" y="288"/>
                </a:moveTo>
                <a:cubicBezTo>
                  <a:pt x="116" y="288"/>
                  <a:pt x="232" y="288"/>
                  <a:pt x="288" y="288"/>
                </a:cubicBezTo>
                <a:cubicBezTo>
                  <a:pt x="344" y="288"/>
                  <a:pt x="288" y="336"/>
                  <a:pt x="336" y="288"/>
                </a:cubicBezTo>
                <a:cubicBezTo>
                  <a:pt x="384" y="240"/>
                  <a:pt x="480" y="0"/>
                  <a:pt x="576" y="0"/>
                </a:cubicBezTo>
                <a:cubicBezTo>
                  <a:pt x="672" y="0"/>
                  <a:pt x="824" y="240"/>
                  <a:pt x="912" y="288"/>
                </a:cubicBezTo>
                <a:cubicBezTo>
                  <a:pt x="1000" y="336"/>
                  <a:pt x="1048" y="288"/>
                  <a:pt x="1104" y="288"/>
                </a:cubicBezTo>
                <a:cubicBezTo>
                  <a:pt x="1160" y="288"/>
                  <a:pt x="1224" y="288"/>
                  <a:pt x="1248" y="28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4757" name="Freeform 5">
            <a:extLst>
              <a:ext uri="{FF2B5EF4-FFF2-40B4-BE49-F238E27FC236}">
                <a16:creationId xmlns:a16="http://schemas.microsoft.com/office/drawing/2014/main" id="{94098628-5651-419A-BD26-95C589D2D383}"/>
              </a:ext>
            </a:extLst>
          </p:cNvPr>
          <p:cNvSpPr>
            <a:spLocks/>
          </p:cNvSpPr>
          <p:nvPr/>
        </p:nvSpPr>
        <p:spPr bwMode="auto">
          <a:xfrm>
            <a:off x="6172200" y="5486400"/>
            <a:ext cx="1981200" cy="533400"/>
          </a:xfrm>
          <a:custGeom>
            <a:avLst/>
            <a:gdLst>
              <a:gd name="T0" fmla="*/ 0 w 1248"/>
              <a:gd name="T1" fmla="*/ 288 h 336"/>
              <a:gd name="T2" fmla="*/ 288 w 1248"/>
              <a:gd name="T3" fmla="*/ 288 h 336"/>
              <a:gd name="T4" fmla="*/ 336 w 1248"/>
              <a:gd name="T5" fmla="*/ 288 h 336"/>
              <a:gd name="T6" fmla="*/ 576 w 1248"/>
              <a:gd name="T7" fmla="*/ 0 h 336"/>
              <a:gd name="T8" fmla="*/ 912 w 1248"/>
              <a:gd name="T9" fmla="*/ 288 h 336"/>
              <a:gd name="T10" fmla="*/ 1104 w 1248"/>
              <a:gd name="T11" fmla="*/ 288 h 336"/>
              <a:gd name="T12" fmla="*/ 1248 w 1248"/>
              <a:gd name="T13" fmla="*/ 28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8" h="336">
                <a:moveTo>
                  <a:pt x="0" y="288"/>
                </a:moveTo>
                <a:cubicBezTo>
                  <a:pt x="116" y="288"/>
                  <a:pt x="232" y="288"/>
                  <a:pt x="288" y="288"/>
                </a:cubicBezTo>
                <a:cubicBezTo>
                  <a:pt x="344" y="288"/>
                  <a:pt x="288" y="336"/>
                  <a:pt x="336" y="288"/>
                </a:cubicBezTo>
                <a:cubicBezTo>
                  <a:pt x="384" y="240"/>
                  <a:pt x="480" y="0"/>
                  <a:pt x="576" y="0"/>
                </a:cubicBezTo>
                <a:cubicBezTo>
                  <a:pt x="672" y="0"/>
                  <a:pt x="824" y="240"/>
                  <a:pt x="912" y="288"/>
                </a:cubicBezTo>
                <a:cubicBezTo>
                  <a:pt x="1000" y="336"/>
                  <a:pt x="1048" y="288"/>
                  <a:pt x="1104" y="288"/>
                </a:cubicBezTo>
                <a:cubicBezTo>
                  <a:pt x="1160" y="288"/>
                  <a:pt x="1224" y="288"/>
                  <a:pt x="1248" y="288"/>
                </a:cubicBezTo>
              </a:path>
            </a:pathLst>
          </a:custGeom>
          <a:noFill/>
          <a:ln w="38100" cmpd="sng">
            <a:solidFill>
              <a:srgbClr val="DB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4758" name="Freeform 6">
            <a:extLst>
              <a:ext uri="{FF2B5EF4-FFF2-40B4-BE49-F238E27FC236}">
                <a16:creationId xmlns:a16="http://schemas.microsoft.com/office/drawing/2014/main" id="{08EFDC89-BC77-491A-AC8D-F56DF5D9D0A9}"/>
              </a:ext>
            </a:extLst>
          </p:cNvPr>
          <p:cNvSpPr>
            <a:spLocks/>
          </p:cNvSpPr>
          <p:nvPr/>
        </p:nvSpPr>
        <p:spPr bwMode="auto">
          <a:xfrm>
            <a:off x="8001000" y="5486400"/>
            <a:ext cx="1981200" cy="533400"/>
          </a:xfrm>
          <a:custGeom>
            <a:avLst/>
            <a:gdLst>
              <a:gd name="T0" fmla="*/ 0 w 1248"/>
              <a:gd name="T1" fmla="*/ 288 h 336"/>
              <a:gd name="T2" fmla="*/ 288 w 1248"/>
              <a:gd name="T3" fmla="*/ 288 h 336"/>
              <a:gd name="T4" fmla="*/ 336 w 1248"/>
              <a:gd name="T5" fmla="*/ 288 h 336"/>
              <a:gd name="T6" fmla="*/ 576 w 1248"/>
              <a:gd name="T7" fmla="*/ 0 h 336"/>
              <a:gd name="T8" fmla="*/ 912 w 1248"/>
              <a:gd name="T9" fmla="*/ 288 h 336"/>
              <a:gd name="T10" fmla="*/ 1104 w 1248"/>
              <a:gd name="T11" fmla="*/ 288 h 336"/>
              <a:gd name="T12" fmla="*/ 1248 w 1248"/>
              <a:gd name="T13" fmla="*/ 28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48" h="336">
                <a:moveTo>
                  <a:pt x="0" y="288"/>
                </a:moveTo>
                <a:cubicBezTo>
                  <a:pt x="116" y="288"/>
                  <a:pt x="232" y="288"/>
                  <a:pt x="288" y="288"/>
                </a:cubicBezTo>
                <a:cubicBezTo>
                  <a:pt x="344" y="288"/>
                  <a:pt x="288" y="336"/>
                  <a:pt x="336" y="288"/>
                </a:cubicBezTo>
                <a:cubicBezTo>
                  <a:pt x="384" y="240"/>
                  <a:pt x="480" y="0"/>
                  <a:pt x="576" y="0"/>
                </a:cubicBezTo>
                <a:cubicBezTo>
                  <a:pt x="672" y="0"/>
                  <a:pt x="824" y="240"/>
                  <a:pt x="912" y="288"/>
                </a:cubicBezTo>
                <a:cubicBezTo>
                  <a:pt x="1000" y="336"/>
                  <a:pt x="1048" y="288"/>
                  <a:pt x="1104" y="288"/>
                </a:cubicBezTo>
                <a:cubicBezTo>
                  <a:pt x="1160" y="288"/>
                  <a:pt x="1224" y="288"/>
                  <a:pt x="1248" y="288"/>
                </a:cubicBezTo>
              </a:path>
            </a:pathLst>
          </a:custGeom>
          <a:noFill/>
          <a:ln w="38100" cmpd="sng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4759" name="Line 7">
            <a:extLst>
              <a:ext uri="{FF2B5EF4-FFF2-40B4-BE49-F238E27FC236}">
                <a16:creationId xmlns:a16="http://schemas.microsoft.com/office/drawing/2014/main" id="{5B17A867-1A27-4B05-88FE-9DDCABD189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56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4760" name="Line 8">
            <a:extLst>
              <a:ext uri="{FF2B5EF4-FFF2-40B4-BE49-F238E27FC236}">
                <a16:creationId xmlns:a16="http://schemas.microsoft.com/office/drawing/2014/main" id="{2F0FC636-E053-404B-BB9B-2158A25F2E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0" y="5562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6BF30-4F65-4ED3-9ECE-30B7D8A8C8DA}"/>
              </a:ext>
            </a:extLst>
          </p:cNvPr>
          <p:cNvSpPr txBox="1"/>
          <p:nvPr/>
        </p:nvSpPr>
        <p:spPr>
          <a:xfrm>
            <a:off x="730155" y="6306234"/>
            <a:ext cx="4940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rgbClr val="FF0000"/>
                </a:solidFill>
              </a:rPr>
              <a:t>From  Gavin Schnitzler slides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BBF6-B11F-42BC-AA1A-BDB91F1A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highlight>
                  <a:srgbClr val="FFFF00"/>
                </a:highlight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8747-BD25-4DEC-9E3C-B15513817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3762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Processing Steps: from raw reads to peaks</a:t>
            </a:r>
          </a:p>
          <a:p>
            <a:r>
              <a:rPr lang="en-GB" dirty="0"/>
              <a:t>Down stream analyses:</a:t>
            </a:r>
          </a:p>
          <a:p>
            <a:pPr marL="0" indent="0">
              <a:buNone/>
            </a:pPr>
            <a:r>
              <a:rPr lang="en-GB" dirty="0"/>
              <a:t>          - Depends on biological question (see if you can find a pattern in the data)</a:t>
            </a:r>
          </a:p>
          <a:p>
            <a:pPr marL="0" indent="0">
              <a:buNone/>
            </a:pPr>
            <a:r>
              <a:rPr lang="en-GB" dirty="0"/>
              <a:t>          - Where do TF find : tissue context, wild-mutant differences, time points   </a:t>
            </a:r>
          </a:p>
          <a:p>
            <a:pPr marL="0" indent="0">
              <a:buNone/>
            </a:pPr>
            <a:r>
              <a:rPr lang="en-GB" dirty="0"/>
              <a:t>          - Focus on motif analysis</a:t>
            </a:r>
          </a:p>
          <a:p>
            <a:r>
              <a:rPr lang="en-GB" dirty="0"/>
              <a:t>Discussion</a:t>
            </a:r>
          </a:p>
          <a:p>
            <a:r>
              <a:rPr lang="en-GB" dirty="0"/>
              <a:t>Feedback and questions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Please don’t hesitate to ask questions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27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58D-8106-4FBD-B1F0-5CA74724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339"/>
            <a:ext cx="10515600" cy="726696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  <a:highlight>
                  <a:srgbClr val="FFFF00"/>
                </a:highlight>
              </a:rPr>
              <a:t>Reads peaks are not the location binding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D7327-C1C1-4F54-9522-2146D3705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25" y="1599483"/>
            <a:ext cx="5759245" cy="1340362"/>
          </a:xfrm>
        </p:spPr>
        <p:txBody>
          <a:bodyPr/>
          <a:lstStyle/>
          <a:p>
            <a:r>
              <a:rPr lang="en-GB" dirty="0"/>
              <a:t>Peak caller identify regions that have more reads than 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FA05C-A199-4C0A-B8B9-021D13572E74}"/>
              </a:ext>
            </a:extLst>
          </p:cNvPr>
          <p:cNvSpPr txBox="1"/>
          <p:nvPr/>
        </p:nvSpPr>
        <p:spPr>
          <a:xfrm>
            <a:off x="7315200" y="6400800"/>
            <a:ext cx="285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Thanks: Lauren Mills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51416-C293-4AB7-86AE-67C175E08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727" y="1032035"/>
            <a:ext cx="4520931" cy="543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3ED5-EFB0-4B24-9B77-6CBB4A38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2FC1B9-5D25-4C4E-9C35-78C6A8910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92" y="128154"/>
            <a:ext cx="7001302" cy="718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82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9FE432-A501-4753-9255-7786255E8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39" y="121435"/>
            <a:ext cx="8781844" cy="66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50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5BE5-4577-4C7C-AD42-791CC270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Peak finding by Running MACS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B82BA8-A5A5-46E6-9024-CA497A4B1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0207"/>
            <a:ext cx="10515600" cy="112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9B7D-FB9E-4E3F-A0A8-8B507244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many peaks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9B8EC-82C6-4E8B-8A21-10C1CAB7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06151"/>
            <a:ext cx="11363948" cy="23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15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4B5F-074B-485A-8E2D-CA2B05BB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sequence from the peaks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21D2C0-698B-4780-A8FC-400617AEC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893" y="1451231"/>
            <a:ext cx="10515600" cy="833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3D7C9-75E9-4483-8239-ACE4272E1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93" y="2656099"/>
            <a:ext cx="10515600" cy="33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20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7EA7-1B90-48A6-98F3-3D74D5FA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background peak sequence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DBCD21-BB38-4605-9995-F8E487D01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614" y="2128718"/>
            <a:ext cx="10515600" cy="16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96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2413-050E-46E3-B02B-1526A0C6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motifs: running HOMER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2EEBDF-E297-489B-AEE9-5CC94444B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8269"/>
            <a:ext cx="10515600" cy="226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38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85B1-025C-44B8-918B-DFE8A183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our results for later use…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570FF-A889-42C2-9CB9-DC72787E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9" y="2357579"/>
            <a:ext cx="117348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0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33EE-5E68-4E2B-95F6-C37AFCB8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hlinkClick r:id="rId2"/>
              </a:rPr>
              <a:t>RSAT</a:t>
            </a:r>
            <a:r>
              <a:rPr lang="en-GB" b="1" dirty="0"/>
              <a:t> - peak-motifs</a:t>
            </a:r>
            <a:br>
              <a:rPr lang="en-GB" b="1" dirty="0"/>
            </a:br>
            <a:r>
              <a:rPr lang="en-GB" b="1" dirty="0"/>
              <a:t>http://rsat.sb-roscoff.fr/peak-motifs_form.cgi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E42A-A85D-4FFB-ABE8-3CF95D004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8626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F3F9-C902-4677-BC6F-5CD372D3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you want to find(map) the chromosomal location of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0063C-6316-4566-BD22-A56F7038C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835031"/>
            <a:ext cx="10515600" cy="4351338"/>
          </a:xfrm>
        </p:spPr>
        <p:txBody>
          <a:bodyPr/>
          <a:lstStyle/>
          <a:p>
            <a:r>
              <a:rPr lang="en-GB" dirty="0"/>
              <a:t>Transcription factors</a:t>
            </a:r>
          </a:p>
          <a:p>
            <a:r>
              <a:rPr lang="en-GB" dirty="0"/>
              <a:t>Nucleosomes</a:t>
            </a:r>
          </a:p>
          <a:p>
            <a:r>
              <a:rPr lang="en-GB" dirty="0"/>
              <a:t>Histone modification</a:t>
            </a:r>
          </a:p>
          <a:p>
            <a:r>
              <a:rPr lang="en-GB" dirty="0"/>
              <a:t>Chaperones</a:t>
            </a:r>
          </a:p>
          <a:p>
            <a:r>
              <a:rPr lang="en-GB" dirty="0"/>
              <a:t>Polymerases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FD631E-6D80-4703-ABCF-B78D9422A394}"/>
              </a:ext>
            </a:extLst>
          </p:cNvPr>
          <p:cNvSpPr/>
          <p:nvPr/>
        </p:nvSpPr>
        <p:spPr>
          <a:xfrm>
            <a:off x="1226820" y="5069086"/>
            <a:ext cx="4297680" cy="1005840"/>
          </a:xfrm>
          <a:prstGeom prst="ellipse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Key task in Modern Biology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4687C5-B828-4976-8392-0F6597A33142}"/>
              </a:ext>
            </a:extLst>
          </p:cNvPr>
          <p:cNvSpPr/>
          <p:nvPr/>
        </p:nvSpPr>
        <p:spPr>
          <a:xfrm>
            <a:off x="7056120" y="4739640"/>
            <a:ext cx="4297680" cy="1446729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Protein-DNA interaction in vivo</a:t>
            </a:r>
          </a:p>
        </p:txBody>
      </p:sp>
    </p:spTree>
    <p:extLst>
      <p:ext uri="{BB962C8B-B14F-4D97-AF65-F5344CB8AC3E}">
        <p14:creationId xmlns:p14="http://schemas.microsoft.com/office/powerpoint/2010/main" val="997774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6F6A-9DAA-4CB5-A41B-E727EA19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 to bam format conversion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6AD98B-4D4F-4E18-B9BF-7D92F4F58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05" y="1355408"/>
            <a:ext cx="10366164" cy="3742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C10115-AE76-4CFC-8BED-C6216A65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5" y="5371783"/>
            <a:ext cx="60579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418A1-A71F-4CA2-8082-095D3761E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05" y="5981700"/>
            <a:ext cx="5334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7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17C5-4172-4F10-A26B-028273BA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to IGV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C10D0A-349D-447D-B76C-04061380F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40" y="2169113"/>
            <a:ext cx="10515600" cy="163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44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A674-5B28-4342-9DE3-B232BFC4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in IGV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630B3D-B195-4F3E-9D88-04F8975DD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948" y="1825625"/>
            <a:ext cx="72041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59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E884-AAAC-4C2F-B5B9-3DD0A2CF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 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7A574A-78E2-4EF0-8BF1-44C5A1A04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704" y="1514938"/>
            <a:ext cx="8134350" cy="32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6A9CD-D943-4EF4-9097-CB7E52F03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04" y="1914277"/>
            <a:ext cx="6191250" cy="92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94C28-E844-46B9-BC00-6685D71C2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04" y="3042120"/>
            <a:ext cx="4276725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6A58C-8CB8-4D27-B4A2-E40B7A484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4" y="3703238"/>
            <a:ext cx="5791418" cy="27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40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8C03-D5AD-49EF-A587-A0F52533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68ABFD-3539-432B-9B2F-33D72DE22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662" y="1825625"/>
            <a:ext cx="827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93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9FBCC-4EEC-4477-96C9-5287F90CA9E5}"/>
              </a:ext>
            </a:extLst>
          </p:cNvPr>
          <p:cNvSpPr txBox="1"/>
          <p:nvPr/>
        </p:nvSpPr>
        <p:spPr>
          <a:xfrm>
            <a:off x="1843597" y="301837"/>
            <a:ext cx="8495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Validate your Chip-</a:t>
            </a:r>
            <a:r>
              <a:rPr lang="en-GB" sz="2400" b="1" dirty="0" err="1">
                <a:solidFill>
                  <a:srgbClr val="FF0000"/>
                </a:solidFill>
              </a:rPr>
              <a:t>seq</a:t>
            </a:r>
            <a:r>
              <a:rPr lang="en-GB" sz="2400" b="1" dirty="0">
                <a:solidFill>
                  <a:srgbClr val="FF0000"/>
                </a:solidFill>
              </a:rPr>
              <a:t> hits using Surface Plasmon Resonance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B1AFC-EABB-4B49-ADB1-8A1A4903D1EA}"/>
              </a:ext>
            </a:extLst>
          </p:cNvPr>
          <p:cNvSpPr txBox="1"/>
          <p:nvPr/>
        </p:nvSpPr>
        <p:spPr>
          <a:xfrm>
            <a:off x="1803644" y="2171694"/>
            <a:ext cx="704887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FF0000"/>
                </a:solidFill>
              </a:rPr>
              <a:t>Why?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Can identify and rank binding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Determine affinity and kinetics of the interaction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Test mutations in protein/DNA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Look at ligands/inhibitors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988E0-43C0-4D19-8A96-629BBF55E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30"/>
          <a:stretch/>
        </p:blipFill>
        <p:spPr>
          <a:xfrm>
            <a:off x="8270255" y="3054352"/>
            <a:ext cx="2136397" cy="1512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1302F-1C76-410B-B702-25BF9B72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09" y="852256"/>
            <a:ext cx="2034166" cy="1412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651DEA-FA8A-455A-B6DE-5E4ED4E87A07}"/>
              </a:ext>
            </a:extLst>
          </p:cNvPr>
          <p:cNvSpPr/>
          <p:nvPr/>
        </p:nvSpPr>
        <p:spPr>
          <a:xfrm>
            <a:off x="1803644" y="829605"/>
            <a:ext cx="63459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throughput, quick, cheap method to study </a:t>
            </a:r>
            <a:r>
              <a:rPr lang="en-GB" dirty="0" err="1"/>
              <a:t>protein:DNA</a:t>
            </a:r>
            <a:r>
              <a:rPr lang="en-GB" dirty="0"/>
              <a:t>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Available as part of the Biophysical Analysis Platform at JIC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8D3A18-5A35-4F68-B77D-546CF205C768}"/>
              </a:ext>
            </a:extLst>
          </p:cNvPr>
          <p:cNvSpPr/>
          <p:nvPr/>
        </p:nvSpPr>
        <p:spPr>
          <a:xfrm>
            <a:off x="1803644" y="4366463"/>
            <a:ext cx="7799036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FF0000"/>
                </a:solidFill>
              </a:rPr>
              <a:t>Requirements?</a:t>
            </a:r>
          </a:p>
          <a:p>
            <a:pPr>
              <a:lnSpc>
                <a:spcPct val="150000"/>
              </a:lnSpc>
            </a:pPr>
            <a:r>
              <a:rPr lang="en-GB" dirty="0"/>
              <a:t>Purified protein (small amount)</a:t>
            </a:r>
          </a:p>
          <a:p>
            <a:pPr>
              <a:lnSpc>
                <a:spcPct val="150000"/>
              </a:lnSpc>
            </a:pPr>
            <a:r>
              <a:rPr lang="en-GB" dirty="0"/>
              <a:t>DNA sequence to be tested (plus a linker on one strand)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53BF7A-E166-4BF9-AFF4-4E75710EB8DC}"/>
              </a:ext>
            </a:extLst>
          </p:cNvPr>
          <p:cNvGrpSpPr/>
          <p:nvPr/>
        </p:nvGrpSpPr>
        <p:grpSpPr>
          <a:xfrm>
            <a:off x="7919057" y="4998131"/>
            <a:ext cx="2606910" cy="1575245"/>
            <a:chOff x="6501591" y="4012708"/>
            <a:chExt cx="2606910" cy="157524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81B9B2-6460-4AA2-97B4-450740EAC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1591" y="4084813"/>
              <a:ext cx="2606910" cy="15031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B640CE-21E6-4A8F-8BC2-27909DBBA1AE}"/>
                </a:ext>
              </a:extLst>
            </p:cNvPr>
            <p:cNvSpPr txBox="1"/>
            <p:nvPr/>
          </p:nvSpPr>
          <p:spPr>
            <a:xfrm>
              <a:off x="6853563" y="4012708"/>
              <a:ext cx="13760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Protein binds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0267A88-FE04-4BC6-A297-95CEF8C1AA05}"/>
                </a:ext>
              </a:extLst>
            </p:cNvPr>
            <p:cNvCxnSpPr>
              <a:cxnSpLocks/>
            </p:cNvCxnSpPr>
            <p:nvPr/>
          </p:nvCxnSpPr>
          <p:spPr>
            <a:xfrm>
              <a:off x="7199790" y="4220859"/>
              <a:ext cx="109669" cy="371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C472813-E57F-4AAD-9441-B17283B8BE50}"/>
              </a:ext>
            </a:extLst>
          </p:cNvPr>
          <p:cNvSpPr/>
          <p:nvPr/>
        </p:nvSpPr>
        <p:spPr>
          <a:xfrm>
            <a:off x="1771387" y="5815480"/>
            <a:ext cx="5357557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b="1" dirty="0">
                <a:solidFill>
                  <a:srgbClr val="FF0000"/>
                </a:solidFill>
              </a:rPr>
              <a:t>Contact:  </a:t>
            </a:r>
          </a:p>
          <a:p>
            <a:pPr lvl="0">
              <a:lnSpc>
                <a:spcPct val="150000"/>
              </a:lnSpc>
            </a:pPr>
            <a:r>
              <a:rPr lang="en-GB" b="1" u="sng" dirty="0"/>
              <a:t>c</a:t>
            </a:r>
            <a:r>
              <a:rPr lang="en-GB" b="1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lare.stevenson@jic.ac.uk</a:t>
            </a:r>
            <a:r>
              <a:rPr lang="en-GB" b="1" u="sng" dirty="0"/>
              <a:t> </a:t>
            </a:r>
            <a:r>
              <a:rPr lang="en-GB" b="1" dirty="0"/>
              <a:t>x2734 for more information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955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2D3D-3E25-490A-B726-5FBE573F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28EC-E1EB-442C-952B-069363824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If you need help with </a:t>
            </a:r>
            <a:r>
              <a:rPr lang="en-GB" dirty="0" err="1"/>
              <a:t>ChipSeq</a:t>
            </a:r>
            <a:r>
              <a:rPr lang="en-GB" dirty="0"/>
              <a:t>.</a:t>
            </a:r>
          </a:p>
          <a:p>
            <a:r>
              <a:rPr lang="en-GB" dirty="0"/>
              <a:t> I am at  Bateson Building  Second Floor</a:t>
            </a:r>
          </a:p>
          <a:p>
            <a:r>
              <a:rPr lang="en-GB" dirty="0"/>
              <a:t>Question ??</a:t>
            </a:r>
          </a:p>
        </p:txBody>
      </p:sp>
    </p:spTree>
    <p:extLst>
      <p:ext uri="{BB962C8B-B14F-4D97-AF65-F5344CB8AC3E}">
        <p14:creationId xmlns:p14="http://schemas.microsoft.com/office/powerpoint/2010/main" val="296399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F216-8359-45DE-B272-91677A0E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will use Command-line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855A-5027-4E73-8BEA-83F2D0F3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Don’t panic</a:t>
            </a:r>
          </a:p>
          <a:p>
            <a:r>
              <a:rPr lang="en-GB" dirty="0"/>
              <a:t>Why command-line ? some will only run from command-lines</a:t>
            </a:r>
          </a:p>
          <a:p>
            <a:r>
              <a:rPr lang="en-GB" dirty="0"/>
              <a:t>To run a program 1000 times don’t have to click 1000 times</a:t>
            </a:r>
          </a:p>
          <a:p>
            <a:r>
              <a:rPr lang="en-GB" dirty="0"/>
              <a:t>Some programs are not installed on your machine we need to connect to the remote machines</a:t>
            </a:r>
          </a:p>
          <a:p>
            <a:r>
              <a:rPr lang="en-GB" dirty="0"/>
              <a:t>We will use </a:t>
            </a:r>
            <a:r>
              <a:rPr lang="en-GB" dirty="0" err="1"/>
              <a:t>Virtualbox</a:t>
            </a:r>
            <a:r>
              <a:rPr lang="en-GB" dirty="0"/>
              <a:t>: all raw data and tools are already installed for you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41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70C0-CE3E-40D8-AC63-38C8DE420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878" y="5645785"/>
            <a:ext cx="5676900" cy="1325563"/>
          </a:xfrm>
        </p:spPr>
        <p:txBody>
          <a:bodyPr>
            <a:normAutofit/>
          </a:bodyPr>
          <a:lstStyle/>
          <a:p>
            <a:r>
              <a:rPr lang="en-GB" sz="900" dirty="0"/>
              <a:t>http://www.chip-antibodies.com/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B3E9E-9B45-4C33-932B-973B3AEA4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35298"/>
            <a:ext cx="4581718" cy="63874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5F333-45AD-45CF-9BE6-F24C5912E4E0}"/>
              </a:ext>
            </a:extLst>
          </p:cNvPr>
          <p:cNvSpPr txBox="1"/>
          <p:nvPr/>
        </p:nvSpPr>
        <p:spPr>
          <a:xfrm>
            <a:off x="5623560" y="434340"/>
            <a:ext cx="4526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rgbClr val="FF0000"/>
                </a:solidFill>
              </a:rPr>
              <a:t>ChIP</a:t>
            </a:r>
            <a:r>
              <a:rPr lang="en-GB" sz="2000" dirty="0">
                <a:solidFill>
                  <a:srgbClr val="FF0000"/>
                </a:solidFill>
              </a:rPr>
              <a:t> ( Chromatin </a:t>
            </a:r>
            <a:r>
              <a:rPr lang="en-GB" sz="2000" dirty="0" err="1">
                <a:solidFill>
                  <a:srgbClr val="FF0000"/>
                </a:solidFill>
              </a:rPr>
              <a:t>Immuno</a:t>
            </a:r>
            <a:r>
              <a:rPr lang="en-GB" sz="2000" dirty="0">
                <a:solidFill>
                  <a:srgbClr val="FF0000"/>
                </a:solidFill>
              </a:rPr>
              <a:t> precipitation)</a:t>
            </a:r>
          </a:p>
          <a:p>
            <a:r>
              <a:rPr lang="en-GB" sz="2000" dirty="0">
                <a:solidFill>
                  <a:srgbClr val="FF0000"/>
                </a:solidFill>
              </a:rPr>
              <a:t>Adapted or used since 2008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56A61-A235-40B0-A4FD-C332515CE0A1}"/>
              </a:ext>
            </a:extLst>
          </p:cNvPr>
          <p:cNvSpPr txBox="1"/>
          <p:nvPr/>
        </p:nvSpPr>
        <p:spPr>
          <a:xfrm>
            <a:off x="6032944" y="1200319"/>
            <a:ext cx="30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Method to detect the bound 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2B00D-3A65-4734-BA88-0B94330D53B8}"/>
              </a:ext>
            </a:extLst>
          </p:cNvPr>
          <p:cNvSpPr txBox="1"/>
          <p:nvPr/>
        </p:nvSpPr>
        <p:spPr>
          <a:xfrm>
            <a:off x="5981700" y="229421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Small scale; PCR/qPCR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86EF0-0A98-46E5-92F5-3918BD99239A}"/>
              </a:ext>
            </a:extLst>
          </p:cNvPr>
          <p:cNvSpPr txBox="1"/>
          <p:nvPr/>
        </p:nvSpPr>
        <p:spPr>
          <a:xfrm>
            <a:off x="5981700" y="3105834"/>
            <a:ext cx="4411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Large scale: Microarray Chip-on-chip</a:t>
            </a:r>
          </a:p>
          <a:p>
            <a:r>
              <a:rPr lang="en-GB" dirty="0"/>
              <a:t>                      </a:t>
            </a:r>
            <a:r>
              <a:rPr lang="en-GB" dirty="0" err="1"/>
              <a:t>ChIP</a:t>
            </a:r>
            <a:r>
              <a:rPr lang="en-GB" dirty="0"/>
              <a:t> </a:t>
            </a:r>
            <a:r>
              <a:rPr lang="en-GB" dirty="0" err="1"/>
              <a:t>seq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0A5FE-20D0-4779-90F1-D42458CD130D}"/>
              </a:ext>
            </a:extLst>
          </p:cNvPr>
          <p:cNvSpPr txBox="1"/>
          <p:nvPr/>
        </p:nvSpPr>
        <p:spPr>
          <a:xfrm>
            <a:off x="6096000" y="5322619"/>
            <a:ext cx="4411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Challenge: Quality/Specificity of the antibodies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CFE2CE-9526-4DE4-B3CC-94D613B1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944" y="3694805"/>
            <a:ext cx="3505200" cy="129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01F9BC-4A4F-4C22-8AB0-00BA3C99B7A6}"/>
              </a:ext>
            </a:extLst>
          </p:cNvPr>
          <p:cNvSpPr txBox="1"/>
          <p:nvPr/>
        </p:nvSpPr>
        <p:spPr>
          <a:xfrm>
            <a:off x="9538144" y="3873190"/>
            <a:ext cx="260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Morgan Thomas-</a:t>
            </a:r>
            <a:r>
              <a:rPr lang="en-GB" dirty="0" err="1"/>
              <a:t>Chollier</a:t>
            </a:r>
            <a:r>
              <a:rPr lang="en-GB" dirty="0"/>
              <a:t> /Park Nature review 2009</a:t>
            </a:r>
          </a:p>
        </p:txBody>
      </p:sp>
    </p:spTree>
    <p:extLst>
      <p:ext uri="{BB962C8B-B14F-4D97-AF65-F5344CB8AC3E}">
        <p14:creationId xmlns:p14="http://schemas.microsoft.com/office/powerpoint/2010/main" val="238346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35B9-61B1-4A55-84B2-CCBF72F4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1037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Do I need a negative control sample?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19D7-430D-49E2-AD42-16600D7C7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56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Without a negative control sample to determine the background noise, the results from the peak finding tools will determine a substantially higher number of false positives. There are a number of </a:t>
            </a:r>
            <a:r>
              <a:rPr lang="en-GB" dirty="0">
                <a:solidFill>
                  <a:srgbClr val="FF0000"/>
                </a:solidFill>
              </a:rPr>
              <a:t>negative controls</a:t>
            </a:r>
            <a:r>
              <a:rPr lang="en-GB" dirty="0"/>
              <a:t> that can be used including: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Nonspecific immunoglobulin G [ IgG]</a:t>
            </a:r>
          </a:p>
          <a:p>
            <a:pPr marL="514350" indent="-514350">
              <a:buAutoNum type="arabicPeriod"/>
            </a:pPr>
            <a:r>
              <a:rPr lang="en-GB" dirty="0"/>
              <a:t>Input : DNA that went through the process </a:t>
            </a:r>
            <a:r>
              <a:rPr lang="en-GB" dirty="0">
                <a:solidFill>
                  <a:srgbClr val="FF0000"/>
                </a:solidFill>
              </a:rPr>
              <a:t>without any specific selection </a:t>
            </a:r>
            <a:r>
              <a:rPr lang="en-GB" dirty="0"/>
              <a:t>for fragments related to binding of transcription factors</a:t>
            </a:r>
          </a:p>
          <a:p>
            <a:pPr marL="514350" indent="-514350">
              <a:buAutoNum type="arabicPeriod"/>
            </a:pPr>
            <a:r>
              <a:rPr lang="en-GB" dirty="0" err="1"/>
              <a:t>MockIP</a:t>
            </a:r>
            <a:r>
              <a:rPr lang="en-GB" dirty="0"/>
              <a:t> -  usually obtained by performing all the steps in a </a:t>
            </a:r>
            <a:r>
              <a:rPr lang="en-GB" dirty="0" err="1"/>
              <a:t>ChIP</a:t>
            </a:r>
            <a:r>
              <a:rPr lang="en-GB" dirty="0"/>
              <a:t> protocol with the </a:t>
            </a:r>
            <a:r>
              <a:rPr lang="en-GB" dirty="0">
                <a:solidFill>
                  <a:srgbClr val="FF0000"/>
                </a:solidFill>
              </a:rPr>
              <a:t>exception of antibody addition</a:t>
            </a:r>
          </a:p>
          <a:p>
            <a:pPr marL="0" indent="0">
              <a:buNone/>
            </a:pPr>
            <a:r>
              <a:rPr lang="en-GB" dirty="0"/>
              <a:t>https://www.nature.com/articles/ni.2117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552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1C79-3083-4812-B60D-B717E2FE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42" y="142101"/>
            <a:ext cx="10515600" cy="1325563"/>
          </a:xfrm>
        </p:spPr>
        <p:txBody>
          <a:bodyPr/>
          <a:lstStyle/>
          <a:p>
            <a:r>
              <a:rPr lang="en-GB" b="1" dirty="0"/>
              <a:t>Input/control/background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0B1F9-5268-4DFF-8F44-B69263F8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28" y="964784"/>
            <a:ext cx="6443705" cy="58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9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F6DE9-CE4B-4D53-B6CC-0BEAAFBF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60" y="587472"/>
            <a:ext cx="7848089" cy="4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73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774</Words>
  <Application>Microsoft Office PowerPoint</Application>
  <PresentationFormat>Widescreen</PresentationFormat>
  <Paragraphs>125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ChIP-Seq Analysis - A Hands on Introduction </vt:lpstr>
      <vt:lpstr>Course Material</vt:lpstr>
      <vt:lpstr>Goals</vt:lpstr>
      <vt:lpstr>Do you want to find(map) the chromosomal location of ?</vt:lpstr>
      <vt:lpstr>Why we will use Command-line ?</vt:lpstr>
      <vt:lpstr>http://www.chip-antibodies.com/</vt:lpstr>
      <vt:lpstr>Do I need a negative control sample? </vt:lpstr>
      <vt:lpstr>Input/control/background</vt:lpstr>
      <vt:lpstr>PowerPoint Presentation</vt:lpstr>
      <vt:lpstr>PowerPoint Presentation</vt:lpstr>
      <vt:lpstr>PowerPoint Presentation</vt:lpstr>
      <vt:lpstr>Step by step</vt:lpstr>
      <vt:lpstr>Raw data … the story begins</vt:lpstr>
      <vt:lpstr>Starting material</vt:lpstr>
      <vt:lpstr>Shall we see Hands on </vt:lpstr>
      <vt:lpstr>PowerPoint Presentation</vt:lpstr>
      <vt:lpstr>Exercise:  Explore Fastq</vt:lpstr>
      <vt:lpstr>PowerPoint Presentation</vt:lpstr>
      <vt:lpstr>PowerPoint Presentation</vt:lpstr>
      <vt:lpstr>PowerPoint Presentation</vt:lpstr>
      <vt:lpstr>Quality Check FastQC</vt:lpstr>
      <vt:lpstr>Mapping</vt:lpstr>
      <vt:lpstr>Build Bowtie Index</vt:lpstr>
      <vt:lpstr>Mapping</vt:lpstr>
      <vt:lpstr>How many mapped in treatment ? Which format ?</vt:lpstr>
      <vt:lpstr>Map the control</vt:lpstr>
      <vt:lpstr>Simultaneously map both sample </vt:lpstr>
      <vt:lpstr>Peak Finding using MACS [ Zhang et 2008 genome Biology]</vt:lpstr>
      <vt:lpstr>How do peak-finders locate binding sites?</vt:lpstr>
      <vt:lpstr>Reads peaks are not the location binding sites</vt:lpstr>
      <vt:lpstr>PowerPoint Presentation</vt:lpstr>
      <vt:lpstr>PowerPoint Presentation</vt:lpstr>
      <vt:lpstr>Peak finding by Running MACS</vt:lpstr>
      <vt:lpstr>How many peaks ?</vt:lpstr>
      <vt:lpstr>Extracting sequence from the peaks </vt:lpstr>
      <vt:lpstr>Make background peak sequence</vt:lpstr>
      <vt:lpstr>Find motifs: running HOMER</vt:lpstr>
      <vt:lpstr>Save our results for later use…</vt:lpstr>
      <vt:lpstr>RSAT - peak-motifs http://rsat.sb-roscoff.fr/peak-motifs_form.cgi</vt:lpstr>
      <vt:lpstr>Sam to bam format conversion</vt:lpstr>
      <vt:lpstr>Load to IGV </vt:lpstr>
      <vt:lpstr>View in IGV</vt:lpstr>
      <vt:lpstr>Second Round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ChIP-Seq Analysis - A Hands on Introduction</dc:title>
  <dc:creator>Jitender Cheema (JIC)</dc:creator>
  <cp:lastModifiedBy>Jitender Cheema (JIC)</cp:lastModifiedBy>
  <cp:revision>28</cp:revision>
  <dcterms:created xsi:type="dcterms:W3CDTF">2019-04-07T18:41:37Z</dcterms:created>
  <dcterms:modified xsi:type="dcterms:W3CDTF">2020-02-05T17:11:16Z</dcterms:modified>
</cp:coreProperties>
</file>